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 PLUS 1p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MPLUS1p-bold.fntdata"/><Relationship Id="rId10" Type="http://schemas.openxmlformats.org/officeDocument/2006/relationships/slide" Target="slides/slide4.xml"/><Relationship Id="rId32" Type="http://schemas.openxmlformats.org/officeDocument/2006/relationships/font" Target="fonts/MPLUS1p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4bee62318_3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4bee62318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4bee62318_3_4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4bee62318_3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4b3e96545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4b3e9654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SYNCHRONIZE TIMING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4b3e96545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4b3e9654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4b3e96545_0_1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4b3e9654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4b3e96545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4b3e9654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4b3e96545_0_1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4b3e9654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66aade0e8_2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66aade0e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4b3e96545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4b3e9654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4b3e96545_0_1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4b3e9654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4b3e96545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4b3e9654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3e4eede4f_0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3e4eede4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4b3e96545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4b3e9654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4b3e96545_0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4b3e9654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4b3e96545_0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4b3e9654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4b3e96545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4b3e9654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4b3e96545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4b3e9654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4b3e96545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4b3e9654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4bee62318_3_2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4bee62318_3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>
                <a:solidFill>
                  <a:schemeClr val="lt1"/>
                </a:solidFill>
              </a:defRPr>
            </a:lvl1pPr>
            <a:lvl2pPr lvl="1">
              <a:buNone/>
              <a:defRPr sz="1600">
                <a:solidFill>
                  <a:schemeClr val="lt1"/>
                </a:solidFill>
              </a:defRPr>
            </a:lvl2pPr>
            <a:lvl3pPr lvl="2">
              <a:buNone/>
              <a:defRPr sz="1600">
                <a:solidFill>
                  <a:schemeClr val="lt1"/>
                </a:solidFill>
              </a:defRPr>
            </a:lvl3pPr>
            <a:lvl4pPr lvl="3">
              <a:buNone/>
              <a:defRPr sz="1600">
                <a:solidFill>
                  <a:schemeClr val="lt1"/>
                </a:solidFill>
              </a:defRPr>
            </a:lvl4pPr>
            <a:lvl5pPr lvl="4">
              <a:buNone/>
              <a:defRPr sz="1600">
                <a:solidFill>
                  <a:schemeClr val="lt1"/>
                </a:solidFill>
              </a:defRPr>
            </a:lvl5pPr>
            <a:lvl6pPr lvl="5">
              <a:buNone/>
              <a:defRPr sz="1600">
                <a:solidFill>
                  <a:schemeClr val="lt1"/>
                </a:solidFill>
              </a:defRPr>
            </a:lvl6pPr>
            <a:lvl7pPr lvl="6">
              <a:buNone/>
              <a:defRPr sz="1600">
                <a:solidFill>
                  <a:schemeClr val="lt1"/>
                </a:solidFill>
              </a:defRPr>
            </a:lvl7pPr>
            <a:lvl8pPr lvl="7">
              <a:buNone/>
              <a:defRPr sz="1600">
                <a:solidFill>
                  <a:schemeClr val="lt1"/>
                </a:solidFill>
              </a:defRPr>
            </a:lvl8pPr>
            <a:lvl9pPr lvl="8">
              <a:buNone/>
              <a:defRPr sz="16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504950"/>
            <a:ext cx="9144000" cy="289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stixu.io/test" TargetMode="External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nick.overacker@okstate.edu" TargetMode="External"/><Relationship Id="rId4" Type="http://schemas.openxmlformats.org/officeDocument/2006/relationships/hyperlink" Target="mailto:m3235380013@std.kitami-it.ac.jp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github.com/NickOveracker/StickDiagrammer/" TargetMode="External"/><Relationship Id="rId5" Type="http://schemas.openxmlformats.org/officeDocument/2006/relationships/hyperlink" Target="https://stixu.i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4.jp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2626475" y="1706050"/>
            <a:ext cx="65175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</a:rPr>
              <a:t>An Open-Source Idea for Planning</a:t>
            </a:r>
            <a:br>
              <a:rPr lang="en" sz="3000">
                <a:solidFill>
                  <a:srgbClr val="FAFAFA"/>
                </a:solidFill>
              </a:rPr>
            </a:br>
            <a:r>
              <a:rPr lang="en" sz="3000">
                <a:solidFill>
                  <a:srgbClr val="FAFAFA"/>
                </a:solidFill>
              </a:rPr>
              <a:t>Integrated Circuit Layouts Efficiently</a:t>
            </a:r>
            <a:endParaRPr sz="3000">
              <a:solidFill>
                <a:srgbClr val="FAFAFA"/>
              </a:solidFill>
            </a:endParaRPr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390525" y="3646850"/>
            <a:ext cx="8222100" cy="1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AFAFA"/>
                </a:solidFill>
              </a:rPr>
              <a:t>IEEE TENCON 2024 (Singapore)</a:t>
            </a:r>
            <a:endParaRPr b="1" sz="16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AFAFA"/>
                </a:solidFill>
              </a:rPr>
              <a:t>Nicholas Overacker</a:t>
            </a:r>
            <a:r>
              <a:rPr baseline="30000" i="1" lang="en" sz="1300">
                <a:solidFill>
                  <a:srgbClr val="FAFAFA"/>
                </a:solidFill>
              </a:rPr>
              <a:t> a</a:t>
            </a:r>
            <a:r>
              <a:rPr baseline="30000" i="1" lang="en" sz="1300">
                <a:solidFill>
                  <a:srgbClr val="FAFAFA"/>
                </a:solidFill>
              </a:rPr>
              <a:t>,</a:t>
            </a:r>
            <a:r>
              <a:rPr baseline="30000" i="1" lang="en" sz="1300">
                <a:solidFill>
                  <a:srgbClr val="FAFAFA"/>
                </a:solidFill>
              </a:rPr>
              <a:t> </a:t>
            </a:r>
            <a:r>
              <a:rPr baseline="30000" i="1" lang="en" sz="1300">
                <a:solidFill>
                  <a:srgbClr val="FAFAFA"/>
                </a:solidFill>
              </a:rPr>
              <a:t>b</a:t>
            </a:r>
            <a:r>
              <a:rPr i="1" lang="en" sz="1300">
                <a:solidFill>
                  <a:srgbClr val="FAFAFA"/>
                </a:solidFill>
              </a:rPr>
              <a:t>, Dr. James Stine</a:t>
            </a:r>
            <a:r>
              <a:rPr baseline="30000" i="1" lang="en" sz="1300">
                <a:solidFill>
                  <a:srgbClr val="FAFAFA"/>
                </a:solidFill>
              </a:rPr>
              <a:t> a</a:t>
            </a:r>
            <a:r>
              <a:rPr i="1" lang="en" sz="1300">
                <a:solidFill>
                  <a:srgbClr val="FAFAFA"/>
                </a:solidFill>
              </a:rPr>
              <a:t>, Dr. Michal Ptaszynski</a:t>
            </a:r>
            <a:r>
              <a:rPr baseline="30000" i="1" lang="en" sz="1300">
                <a:solidFill>
                  <a:srgbClr val="FAFAFA"/>
                </a:solidFill>
              </a:rPr>
              <a:t> b</a:t>
            </a:r>
            <a:r>
              <a:rPr i="1" lang="en" sz="1300">
                <a:solidFill>
                  <a:srgbClr val="FAFAFA"/>
                </a:solidFill>
              </a:rPr>
              <a:t>, Dr. Shingo Yoshizawa</a:t>
            </a:r>
            <a:r>
              <a:rPr baseline="30000" i="1" lang="en" sz="1300">
                <a:solidFill>
                  <a:srgbClr val="FAFAFA"/>
                </a:solidFill>
              </a:rPr>
              <a:t> b</a:t>
            </a:r>
            <a:r>
              <a:rPr i="1" lang="en" sz="1300">
                <a:solidFill>
                  <a:srgbClr val="FAFAFA"/>
                </a:solidFill>
              </a:rPr>
              <a:t>, Miho Kobayashi</a:t>
            </a:r>
            <a:r>
              <a:rPr baseline="30000" i="1" lang="en" sz="1300">
                <a:solidFill>
                  <a:srgbClr val="FAFAFA"/>
                </a:solidFill>
              </a:rPr>
              <a:t> c</a:t>
            </a:r>
            <a:endParaRPr baseline="30000" i="1" sz="13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aseline="30000" lang="en" sz="1000">
                <a:solidFill>
                  <a:srgbClr val="FAFAFA"/>
                </a:solidFill>
              </a:rPr>
            </a:br>
            <a:endParaRPr baseline="30000"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a</a:t>
            </a:r>
            <a:r>
              <a:rPr lang="en" sz="1000">
                <a:solidFill>
                  <a:srgbClr val="FAFAFA"/>
                </a:solidFill>
              </a:rPr>
              <a:t> Oklahoma State University</a:t>
            </a:r>
            <a:endParaRPr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b</a:t>
            </a:r>
            <a:r>
              <a:rPr lang="en" sz="1000">
                <a:solidFill>
                  <a:srgbClr val="FAFAFA"/>
                </a:solidFill>
              </a:rPr>
              <a:t> Kitami Institute of Technology</a:t>
            </a:r>
            <a:endParaRPr sz="10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AFAFA"/>
                </a:solidFill>
              </a:rPr>
              <a:t>c</a:t>
            </a:r>
            <a:r>
              <a:rPr lang="en" sz="1000">
                <a:solidFill>
                  <a:srgbClr val="FAFAFA"/>
                </a:solidFill>
              </a:rPr>
              <a:t> Independent UI designer</a:t>
            </a:r>
            <a:endParaRPr sz="1000">
              <a:solidFill>
                <a:srgbClr val="FAFAFA"/>
              </a:solidFill>
            </a:endParaRPr>
          </a:p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876710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 rot="10800000">
            <a:off x="75" y="-56250"/>
            <a:ext cx="9144000" cy="878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5"/>
          <p:cNvSpPr txBox="1"/>
          <p:nvPr>
            <p:ph type="ctrTitle"/>
          </p:nvPr>
        </p:nvSpPr>
        <p:spPr>
          <a:xfrm>
            <a:off x="2128346" y="1596250"/>
            <a:ext cx="5487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FAFAFA"/>
                </a:solidFill>
                <a:latin typeface="M PLUS 1p"/>
                <a:ea typeface="M PLUS 1p"/>
                <a:cs typeface="M PLUS 1p"/>
                <a:sym typeface="M PLUS 1p"/>
              </a:rPr>
              <a:t>:</a:t>
            </a:r>
            <a:endParaRPr sz="6800">
              <a:solidFill>
                <a:srgbClr val="FAFAFA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descr="ファイル:Kitami-logo.svg - Wikipedia"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"/>
            <a:ext cx="3693435" cy="7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0395" y="-33018"/>
            <a:ext cx="807481" cy="8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625" y="3811150"/>
            <a:ext cx="4458725" cy="13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975" y="12350"/>
            <a:ext cx="3730025" cy="37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8288" y="12338"/>
            <a:ext cx="3730025" cy="37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Analysis</a:t>
            </a:r>
            <a:endParaRPr/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105075" y="1465800"/>
            <a:ext cx="3061500" cy="25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Stixu</a:t>
            </a:r>
            <a:r>
              <a:rPr lang="en" sz="1300"/>
              <a:t> produces 1 of 7 possible outputs for each input vector: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0 –</a:t>
            </a:r>
            <a:r>
              <a:rPr lang="en" sz="1300"/>
              <a:t> Logical low (V</a:t>
            </a:r>
            <a:r>
              <a:rPr baseline="-25000" lang="en" sz="1300"/>
              <a:t>SS  </a:t>
            </a:r>
            <a:r>
              <a:rPr lang="en" sz="1300"/>
              <a:t>/ GND)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1 – </a:t>
            </a:r>
            <a:r>
              <a:rPr lang="en" sz="1300"/>
              <a:t> Logical high (V</a:t>
            </a:r>
            <a:r>
              <a:rPr baseline="-25000" lang="en" sz="1300"/>
              <a:t>DD </a:t>
            </a:r>
            <a:r>
              <a:rPr lang="en" sz="1300"/>
              <a:t>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Z –</a:t>
            </a:r>
            <a:r>
              <a:rPr lang="en" sz="1300"/>
              <a:t> Floating (high impedance)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X –</a:t>
            </a:r>
            <a:r>
              <a:rPr lang="en" sz="1300"/>
              <a:t> Indeterminate (short-circuit)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L</a:t>
            </a:r>
            <a:r>
              <a:rPr b="1" lang="en" sz="1300"/>
              <a:t> – </a:t>
            </a:r>
            <a:r>
              <a:rPr lang="en" sz="1300"/>
              <a:t> Unstable logic low (floating)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H –</a:t>
            </a:r>
            <a:r>
              <a:rPr lang="en" sz="1300"/>
              <a:t> Unstable logic high (floating)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U –</a:t>
            </a:r>
            <a:r>
              <a:rPr lang="en" sz="1300"/>
              <a:t> Unknown (no short-circuit)</a:t>
            </a:r>
            <a:endParaRPr sz="1300"/>
          </a:p>
        </p:txBody>
      </p:sp>
      <p:sp>
        <p:nvSpPr>
          <p:cNvPr id="263" name="Google Shape;263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825" y="42169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/>
          <p:nvPr/>
        </p:nvSpPr>
        <p:spPr>
          <a:xfrm>
            <a:off x="6032500" y="4051603"/>
            <a:ext cx="1016100" cy="268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7870250" y="2730950"/>
            <a:ext cx="1272300" cy="95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Tap an output value to see the signal path!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34"/>
          <p:cNvCxnSpPr>
            <a:stCxn id="266" idx="1"/>
            <a:endCxn id="265" idx="3"/>
          </p:cNvCxnSpPr>
          <p:nvPr/>
        </p:nvCxnSpPr>
        <p:spPr>
          <a:xfrm rot="5400000">
            <a:off x="7526750" y="3206300"/>
            <a:ext cx="501600" cy="1457700"/>
          </a:xfrm>
          <a:prstGeom prst="bentConnector2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Hypergraph Model</a:t>
            </a:r>
            <a:endParaRPr baseline="30000"/>
          </a:p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471900" y="1686000"/>
            <a:ext cx="82221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Stixu models stick diagrams as hypergraphs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 generalization of traditional graphs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Hyperedges can be connected to multiple vertices (i.e., nodes)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Vertices are individual primitive elements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VDD, GND, inputs, outputs, </a:t>
            </a:r>
            <a:r>
              <a:rPr lang="en">
                <a:solidFill>
                  <a:schemeClr val="dk2"/>
                </a:solidFill>
              </a:rPr>
              <a:t>transistor</a:t>
            </a:r>
            <a:r>
              <a:rPr lang="en">
                <a:solidFill>
                  <a:schemeClr val="dk2"/>
                </a:solidFill>
              </a:rPr>
              <a:t> gate/source/node terminals, LO, and HI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Hyperedges are nets of primitive elements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Output values are found by testing paths from LO/HI to output vertices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LO and HI are distinct from GND and VDD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Not visible on the stick diagram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455" y="1512375"/>
            <a:ext cx="3338633" cy="362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/>
          <p:nvPr/>
        </p:nvSpPr>
        <p:spPr>
          <a:xfrm>
            <a:off x="7161825" y="4183775"/>
            <a:ext cx="1982100" cy="95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b="25141" l="58424" r="9480" t="15784"/>
          <a:stretch/>
        </p:blipFill>
        <p:spPr>
          <a:xfrm>
            <a:off x="7482875" y="1512375"/>
            <a:ext cx="1661125" cy="3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4">
            <a:alphaModFix/>
          </a:blip>
          <a:srcRect b="5211" l="12532" r="68048" t="5238"/>
          <a:stretch/>
        </p:blipFill>
        <p:spPr>
          <a:xfrm>
            <a:off x="6690875" y="1512375"/>
            <a:ext cx="792000" cy="36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7482104" y="4695636"/>
            <a:ext cx="148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 = 1, B = 1)</a:t>
            </a:r>
            <a:endParaRPr sz="1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5" name="Google Shape;285;p36"/>
          <p:cNvCxnSpPr/>
          <p:nvPr/>
        </p:nvCxnSpPr>
        <p:spPr>
          <a:xfrm flipH="1" rot="10800000">
            <a:off x="6221400" y="1844725"/>
            <a:ext cx="663000" cy="159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6"/>
          <p:cNvCxnSpPr/>
          <p:nvPr/>
        </p:nvCxnSpPr>
        <p:spPr>
          <a:xfrm flipH="1" rot="10800000">
            <a:off x="6217059" y="1852441"/>
            <a:ext cx="663000" cy="1591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6"/>
          <p:cNvCxnSpPr/>
          <p:nvPr/>
        </p:nvCxnSpPr>
        <p:spPr>
          <a:xfrm>
            <a:off x="3448300" y="3412125"/>
            <a:ext cx="4352400" cy="337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6"/>
          <p:cNvCxnSpPr/>
          <p:nvPr/>
        </p:nvCxnSpPr>
        <p:spPr>
          <a:xfrm>
            <a:off x="3448300" y="3412125"/>
            <a:ext cx="4352400" cy="337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36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Hypergraph Model Visualized</a:t>
            </a:r>
            <a:endParaRPr baseline="30000"/>
          </a:p>
        </p:txBody>
      </p:sp>
      <p:sp>
        <p:nvSpPr>
          <p:cNvPr id="290" name="Google Shape;290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 rotWithShape="1">
          <a:blip r:embed="rId6">
            <a:alphaModFix/>
          </a:blip>
          <a:srcRect b="69591" l="0" r="58317" t="0"/>
          <a:stretch/>
        </p:blipFill>
        <p:spPr>
          <a:xfrm>
            <a:off x="-1" y="2725825"/>
            <a:ext cx="2902676" cy="120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36"/>
          <p:cNvCxnSpPr/>
          <p:nvPr/>
        </p:nvCxnSpPr>
        <p:spPr>
          <a:xfrm flipH="1" rot="10800000">
            <a:off x="3460350" y="2254675"/>
            <a:ext cx="4810800" cy="159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6"/>
          <p:cNvCxnSpPr/>
          <p:nvPr/>
        </p:nvCxnSpPr>
        <p:spPr>
          <a:xfrm flipH="1" rot="10800000">
            <a:off x="3460350" y="2254675"/>
            <a:ext cx="4810800" cy="1591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6"/>
          <p:cNvCxnSpPr/>
          <p:nvPr/>
        </p:nvCxnSpPr>
        <p:spPr>
          <a:xfrm flipH="1" rot="10800000">
            <a:off x="3460350" y="4473000"/>
            <a:ext cx="3665400" cy="4419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6"/>
          <p:cNvCxnSpPr/>
          <p:nvPr/>
        </p:nvCxnSpPr>
        <p:spPr>
          <a:xfrm flipH="1" rot="10800000">
            <a:off x="3460350" y="4473000"/>
            <a:ext cx="3665400" cy="441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6"/>
          <p:cNvCxnSpPr/>
          <p:nvPr/>
        </p:nvCxnSpPr>
        <p:spPr>
          <a:xfrm>
            <a:off x="3460350" y="1880875"/>
            <a:ext cx="4858800" cy="1205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6"/>
          <p:cNvCxnSpPr/>
          <p:nvPr/>
        </p:nvCxnSpPr>
        <p:spPr>
          <a:xfrm>
            <a:off x="3460350" y="1880875"/>
            <a:ext cx="4858800" cy="1205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6"/>
          <p:cNvSpPr/>
          <p:nvPr/>
        </p:nvSpPr>
        <p:spPr>
          <a:xfrm>
            <a:off x="6245514" y="4731796"/>
            <a:ext cx="7920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6"/>
          <p:cNvSpPr/>
          <p:nvPr/>
        </p:nvSpPr>
        <p:spPr>
          <a:xfrm rot="3482990">
            <a:off x="7213681" y="2286975"/>
            <a:ext cx="791978" cy="3934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What does this contribute?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306" name="Google Shape;306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Point?</a:t>
            </a:r>
            <a:endParaRPr baseline="30000"/>
          </a:p>
        </p:txBody>
      </p:sp>
      <p:sp>
        <p:nvSpPr>
          <p:cNvPr id="313" name="Google Shape;313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Possibly the only free and publicly available stick diagramming tool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Prior stick diagramming tools in the literature are ~40 years old and not publicly available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 free and public tool contributes to the growing “open source silicon” movement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Useful in the classroom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Students can easily experiment and gain intuition for stick diagrams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Instructors can quickly validate diagram correctness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Useful for publications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Authors can quickly illustrate, validate, and share circuit topologies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Easier than using general drawing software such as MS Paint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Tests and Limitations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321" name="Google Shape;321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Testbench</a:t>
            </a:r>
            <a:endParaRPr baseline="30000"/>
          </a:p>
        </p:txBody>
      </p:sp>
      <p:sp>
        <p:nvSpPr>
          <p:cNvPr id="328" name="Google Shape;328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All testbench cases can be seen at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https://stixu.io/test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51 different circuit topology test cases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4 rotations * 2 reflections = 8 tests per topology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8 UI interaction tests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Dark mode toggle, add/remove terminals, etc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1 “always fail” test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Validates the testbench itself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Tested topologies range from a 5-stage inverter to a D flip-flop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875" y="1824650"/>
            <a:ext cx="2097376" cy="20973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/>
        </p:nvSpPr>
        <p:spPr>
          <a:xfrm>
            <a:off x="7013775" y="3913607"/>
            <a:ext cx="20196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Test 25: D flip-flop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471900" y="1686000"/>
            <a:ext cx="82221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Floating gate analysis has O(2</a:t>
            </a:r>
            <a:r>
              <a:rPr baseline="30000" lang="en" sz="1700">
                <a:solidFill>
                  <a:schemeClr val="dk2"/>
                </a:solidFill>
              </a:rPr>
              <a:t>N</a:t>
            </a:r>
            <a:r>
              <a:rPr lang="en" sz="1700">
                <a:solidFill>
                  <a:schemeClr val="dk2"/>
                </a:solidFill>
              </a:rPr>
              <a:t>) time complexity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Scales with the number of floating gates (N)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The problem reduces to the NP-Complete “BSAT” problem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This is </a:t>
            </a:r>
            <a:r>
              <a:rPr i="1" lang="en" sz="1300">
                <a:solidFill>
                  <a:schemeClr val="dk2"/>
                </a:solidFill>
              </a:rPr>
              <a:t>intrinsic</a:t>
            </a:r>
            <a:r>
              <a:rPr lang="en" sz="1300">
                <a:solidFill>
                  <a:schemeClr val="dk2"/>
                </a:solidFill>
              </a:rPr>
              <a:t> to the task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Perhaps heuristic approaches can be applied in constrained cases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Only static analysis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Purely digital – no consideration of analog effects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Difficult to rigorously validate the algorithm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Currently only empirically validated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Rigorous examination may be the topic of a future paper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38" name="Google Shape;338;p41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 baseline="30000"/>
          </a:p>
        </p:txBody>
      </p:sp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6655100" y="3922684"/>
            <a:ext cx="2417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Complex topologies with several floating gates take a significant amount of time to analyze.</a:t>
            </a:r>
            <a:br>
              <a:rPr i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(Test 54, ~2s runtime)</a:t>
            </a:r>
            <a:endParaRPr i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062" y="1525762"/>
            <a:ext cx="2417188" cy="241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Next Steps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 Goals</a:t>
            </a:r>
            <a:endParaRPr baseline="30000"/>
          </a:p>
        </p:txBody>
      </p:sp>
      <p:sp>
        <p:nvSpPr>
          <p:cNvPr id="355" name="Google Shape;355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>
            <p:ph idx="1" type="body"/>
          </p:nvPr>
        </p:nvSpPr>
        <p:spPr>
          <a:xfrm>
            <a:off x="471900" y="1686000"/>
            <a:ext cx="82221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Classroom integration features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Homework assignment, submission, grading, etc.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Improved diagram saving/sharing/loading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Currently only implemented by encoding circuit as a QR code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Modular design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Use pre-made diagrams as black box modules for more complex, large-scale designs</a:t>
            </a:r>
            <a:br>
              <a:rPr lang="en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Interoperability</a:t>
            </a:r>
            <a:endParaRPr sz="17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HDL generation, Magic layout generation</a:t>
            </a:r>
            <a:br>
              <a:rPr lang="en" sz="17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Area estimation, logical/electrical effort computation, and more!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Background &amp; Motivation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title"/>
          </p:nvPr>
        </p:nvSpPr>
        <p:spPr>
          <a:xfrm>
            <a:off x="0" y="36750"/>
            <a:ext cx="3274800" cy="7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181975" y="1748150"/>
            <a:ext cx="30486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Nicholas Overacker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Kitami Institute of Technology (Master’s Year 2)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Oklahoma State University (B.S.)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nick.overacker@okstate.edu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m3235380013@std.kitami-it.ac.jp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364" name="Google Shape;364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825" y="726175"/>
            <a:ext cx="3691149" cy="36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50" y="41955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/>
          <p:nvPr/>
        </p:nvSpPr>
        <p:spPr>
          <a:xfrm>
            <a:off x="2762325" y="1689350"/>
            <a:ext cx="6381600" cy="3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610" y="2625820"/>
            <a:ext cx="4952901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621" y="3269504"/>
            <a:ext cx="4952888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621" y="3913179"/>
            <a:ext cx="4952888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/>
        </p:nvSpPr>
        <p:spPr>
          <a:xfrm>
            <a:off x="4094610" y="2232120"/>
            <a:ext cx="502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 pdiff        ndiff        poly      metal1    metal2    contact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3230664" y="2699595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Tol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3230664" y="334735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Sorcery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3230664" y="3995100"/>
            <a:ext cx="9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Stix</a:t>
            </a:r>
            <a:endParaRPr b="1"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 rot="-5400000">
            <a:off x="2077655" y="3352895"/>
            <a:ext cx="190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Themes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4094560" y="1830008"/>
            <a:ext cx="49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5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Themes</a:t>
            </a:r>
            <a:endParaRPr/>
          </a:p>
        </p:txBody>
      </p:sp>
      <p:sp>
        <p:nvSpPr>
          <p:cNvPr id="382" name="Google Shape;382;p45"/>
          <p:cNvSpPr txBox="1"/>
          <p:nvPr>
            <p:ph idx="1" type="body"/>
          </p:nvPr>
        </p:nvSpPr>
        <p:spPr>
          <a:xfrm>
            <a:off x="471900" y="1686000"/>
            <a:ext cx="21729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Stixu</a:t>
            </a:r>
            <a:r>
              <a:rPr lang="en" sz="1400">
                <a:solidFill>
                  <a:schemeClr val="dk2"/>
                </a:solidFill>
              </a:rPr>
              <a:t> has 3 palettes for layer colors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Tol</a:t>
            </a:r>
            <a:r>
              <a:rPr lang="en" sz="1400">
                <a:solidFill>
                  <a:schemeClr val="dk2"/>
                </a:solidFill>
              </a:rPr>
              <a:t> is the default</a:t>
            </a:r>
            <a:endParaRPr sz="1400">
              <a:solidFill>
                <a:schemeClr val="dk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Colorblind-friendly</a:t>
            </a:r>
            <a:br>
              <a:rPr lang="en" sz="10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Sorcery</a:t>
            </a:r>
            <a:r>
              <a:rPr lang="en" sz="1400">
                <a:solidFill>
                  <a:schemeClr val="dk2"/>
                </a:solidFill>
              </a:rPr>
              <a:t> is the Magic VLSI palette</a:t>
            </a:r>
            <a:br>
              <a:rPr lang="en" sz="1400">
                <a:solidFill>
                  <a:schemeClr val="dk2"/>
                </a:solidFill>
              </a:rPr>
            </a:b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Stix</a:t>
            </a:r>
            <a:r>
              <a:rPr lang="en" sz="1400">
                <a:solidFill>
                  <a:schemeClr val="dk2"/>
                </a:solidFill>
              </a:rPr>
              <a:t> is the original Stixu palette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83" name="Google Shape;383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1500" y="738737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LSI Design Stages</a:t>
            </a:r>
            <a:r>
              <a:rPr baseline="30000" lang="en"/>
              <a:t>[1]</a:t>
            </a:r>
            <a:endParaRPr baseline="30000"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256650" y="1617333"/>
            <a:ext cx="18726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1. </a:t>
            </a:r>
            <a:r>
              <a:rPr b="1" lang="en" sz="1500">
                <a:solidFill>
                  <a:schemeClr val="dk2"/>
                </a:solidFill>
              </a:rPr>
              <a:t>Logic diagram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146" name="Google Shape;146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[1] J. D. Williams, “Sticks </a:t>
            </a:r>
            <a:r>
              <a:rPr lang="en" sz="1100">
                <a:solidFill>
                  <a:schemeClr val="dk2"/>
                </a:solidFill>
              </a:rPr>
              <a:t>-- </a:t>
            </a:r>
            <a:r>
              <a:rPr lang="en" sz="1100">
                <a:solidFill>
                  <a:schemeClr val="dk2"/>
                </a:solidFill>
              </a:rPr>
              <a:t>a new approach to lsi design,” Master’s thesis, Massachusetts Institute of Technology, June 1977</a:t>
            </a:r>
            <a:r>
              <a:rPr lang="en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2217475" y="1617345"/>
            <a:ext cx="25134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2. </a:t>
            </a:r>
            <a:r>
              <a:rPr b="1" lang="en" sz="1500">
                <a:solidFill>
                  <a:schemeClr val="dk2"/>
                </a:solidFill>
              </a:rPr>
              <a:t>CMOS circuit schematic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4">
            <a:alphaModFix/>
          </a:blip>
          <a:srcRect b="55278" l="55314" r="603" t="18321"/>
          <a:stretch/>
        </p:blipFill>
        <p:spPr>
          <a:xfrm>
            <a:off x="228588" y="2930694"/>
            <a:ext cx="1928700" cy="8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4">
            <a:alphaModFix/>
          </a:blip>
          <a:srcRect b="0" l="0" r="44105" t="596"/>
          <a:stretch/>
        </p:blipFill>
        <p:spPr>
          <a:xfrm>
            <a:off x="2648036" y="2298011"/>
            <a:ext cx="1652101" cy="2084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4724400" y="1617345"/>
            <a:ext cx="232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Topological diagram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7434200" y="1617345"/>
            <a:ext cx="140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Full Layout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2562" y="2087130"/>
            <a:ext cx="1087575" cy="2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9102" y="2087120"/>
            <a:ext cx="1036121" cy="27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/>
          <p:nvPr/>
        </p:nvSpPr>
        <p:spPr>
          <a:xfrm>
            <a:off x="4750825" y="1664570"/>
            <a:ext cx="2223000" cy="3183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 “Stick” Diagrams</a:t>
            </a:r>
            <a:endParaRPr baseline="30000"/>
          </a:p>
        </p:txBody>
      </p:sp>
      <p:sp>
        <p:nvSpPr>
          <p:cNvPr id="162" name="Google Shape;162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00" y="1901225"/>
            <a:ext cx="3572700" cy="208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651" y="1566185"/>
            <a:ext cx="2738899" cy="271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471900" y="4282225"/>
            <a:ext cx="3624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freehand monochrome stick diagram from J.D. Williams’s 1977 thesis</a:t>
            </a:r>
            <a:r>
              <a:rPr baseline="30000"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5192250" y="4282225"/>
            <a:ext cx="3923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same stick diagram redrawn with color-coding.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(¬C and f are relabeled as D and Y, respectively.)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Stick Diagrams</a:t>
            </a:r>
            <a:endParaRPr baseline="30000"/>
          </a:p>
        </p:txBody>
      </p:sp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471900" y="1686000"/>
            <a:ext cx="82221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are used to: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Visualize connections within an IC chip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Plan final layout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Estimate required die area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They are typically drawn freehand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Fast and easy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Length and width of lines don’t matter – only the relative positions of intersections!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But how can you validate a hand-drawn stick diagram?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Validating Stick Diagrams</a:t>
            </a:r>
            <a:endParaRPr baseline="30000"/>
          </a:p>
        </p:txBody>
      </p:sp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471900" y="1686000"/>
            <a:ext cx="40611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Stick diagrams can be complex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Visual inspection is error-prone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Fixing mistakes during final layout stage is difficult and time-consuming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>
                <a:solidFill>
                  <a:schemeClr val="accent3"/>
                </a:solidFill>
              </a:rPr>
              <a:t>Stixu</a:t>
            </a:r>
            <a:r>
              <a:rPr lang="en">
                <a:solidFill>
                  <a:schemeClr val="dk2"/>
                </a:solidFill>
              </a:rPr>
              <a:t> is a CAD tool for the VLSI topological abstraction stage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4" name="Google Shape;184;p30" title="Screenshot_20241114_202638_Instagra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756" y="1579318"/>
            <a:ext cx="4465643" cy="30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4380650" y="4603218"/>
            <a:ext cx="446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full adder stick diagram I drew &amp; photographed in 2017.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471900" y="4658013"/>
            <a:ext cx="8222100" cy="5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[2] Ask me about this footnote during Q&amp;A!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700">
                <a:solidFill>
                  <a:srgbClr val="FAFAFA"/>
                </a:solidFill>
              </a:rPr>
              <a:t>Stixu Stick Diagrammer</a:t>
            </a:r>
            <a:endParaRPr i="1" sz="3700">
              <a:solidFill>
                <a:srgbClr val="FAFAFA"/>
              </a:solidFill>
            </a:endParaRPr>
          </a:p>
        </p:txBody>
      </p:sp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850" y="2173712"/>
            <a:ext cx="1872500" cy="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Stixu?</a:t>
            </a:r>
            <a:endParaRPr baseline="30000"/>
          </a:p>
        </p:txBody>
      </p:sp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0" y="5577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471900" y="1686000"/>
            <a:ext cx="82221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</a:t>
            </a:r>
            <a:r>
              <a:rPr lang="en">
                <a:solidFill>
                  <a:schemeClr val="dk2"/>
                </a:solidFill>
              </a:rPr>
              <a:t> browser-based tool for drawing and validating CMOS stick diagrams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For students, teachers, and researchers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Shows the whole output path of a circuit for any input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Source-available and free for non-commercial use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○"/>
            </a:pPr>
            <a:r>
              <a:rPr lang="en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https://github.com/NickOveracker/StickDiagrammer/</a:t>
            </a:r>
            <a:endParaRPr>
              <a:solidFill>
                <a:srgbClr val="1155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There is not yet a safe and stable release that is suitable for business use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Try it on your phone: </a:t>
            </a:r>
            <a:r>
              <a:rPr lang="en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https://stixu.io/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/>
          <p:nvPr/>
        </p:nvSpPr>
        <p:spPr>
          <a:xfrm>
            <a:off x="7930675" y="2026500"/>
            <a:ext cx="312900" cy="462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75" y="574550"/>
            <a:ext cx="2911451" cy="399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/>
        </p:nvSpPr>
        <p:spPr>
          <a:xfrm>
            <a:off x="6705775" y="812261"/>
            <a:ext cx="1224900" cy="2891400"/>
          </a:xfrm>
          <a:prstGeom prst="bracePair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454" y="1"/>
            <a:ext cx="2911434" cy="5143501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0" name="Google Shape;210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62893" y="1465800"/>
            <a:ext cx="3153600" cy="25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The best way to start is with the mobile interface</a:t>
            </a:r>
            <a:endParaRPr b="1"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Simple and minimal UI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" sz="1300"/>
              <a:t>… yet still full-featured!</a:t>
            </a:r>
            <a:br>
              <a:rPr b="1" lang="en" sz="1300"/>
            </a:b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Mobile-first design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00"/>
              <a:t>The faster and more flexible PC UI is easy to learn after mastering the mobile interface.</a:t>
            </a:r>
            <a:endParaRPr b="1" sz="1300"/>
          </a:p>
        </p:txBody>
      </p:sp>
      <p:sp>
        <p:nvSpPr>
          <p:cNvPr id="212" name="Google Shape;21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25" y="4216962"/>
            <a:ext cx="1872500" cy="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/>
          <p:nvPr/>
        </p:nvSpPr>
        <p:spPr>
          <a:xfrm>
            <a:off x="7930682" y="109229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Options and information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" name="Google Shape;215;p33"/>
          <p:cNvCxnSpPr>
            <a:stCxn id="214" idx="2"/>
            <a:endCxn id="216" idx="3"/>
          </p:cNvCxnSpPr>
          <p:nvPr/>
        </p:nvCxnSpPr>
        <p:spPr>
          <a:xfrm rot="10800000">
            <a:off x="7550282" y="404129"/>
            <a:ext cx="3804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3"/>
          <p:cNvSpPr/>
          <p:nvPr/>
        </p:nvSpPr>
        <p:spPr>
          <a:xfrm>
            <a:off x="3297107" y="98862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Dark mode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toggle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8" name="Google Shape;218;p33"/>
          <p:cNvCxnSpPr>
            <a:stCxn id="208" idx="3"/>
            <a:endCxn id="219" idx="2"/>
          </p:cNvCxnSpPr>
          <p:nvPr/>
        </p:nvCxnSpPr>
        <p:spPr>
          <a:xfrm>
            <a:off x="7930675" y="2257961"/>
            <a:ext cx="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3"/>
          <p:cNvSpPr/>
          <p:nvPr/>
        </p:nvSpPr>
        <p:spPr>
          <a:xfrm>
            <a:off x="3297107" y="876000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Active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indicator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5677825" y="779625"/>
            <a:ext cx="1056900" cy="144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2" name="Google Shape;222;p33"/>
          <p:cNvCxnSpPr>
            <a:stCxn id="221" idx="0"/>
            <a:endCxn id="220" idx="0"/>
          </p:cNvCxnSpPr>
          <p:nvPr/>
        </p:nvCxnSpPr>
        <p:spPr>
          <a:xfrm rot="5400000">
            <a:off x="5145775" y="110325"/>
            <a:ext cx="391200" cy="1729800"/>
          </a:xfrm>
          <a:prstGeom prst="bentConnector4">
            <a:avLst>
              <a:gd fmla="val -230" name="adj1"/>
              <a:gd fmla="val 88302" name="adj2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3"/>
          <p:cNvSpPr/>
          <p:nvPr/>
        </p:nvSpPr>
        <p:spPr>
          <a:xfrm>
            <a:off x="4789425" y="3867285"/>
            <a:ext cx="2808000" cy="3936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4833650" y="148825"/>
            <a:ext cx="548700" cy="49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5" name="Google Shape;225;p33"/>
          <p:cNvCxnSpPr>
            <a:stCxn id="217" idx="0"/>
            <a:endCxn id="224" idx="1"/>
          </p:cNvCxnSpPr>
          <p:nvPr/>
        </p:nvCxnSpPr>
        <p:spPr>
          <a:xfrm>
            <a:off x="4476407" y="393762"/>
            <a:ext cx="3573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3"/>
          <p:cNvSpPr/>
          <p:nvPr/>
        </p:nvSpPr>
        <p:spPr>
          <a:xfrm>
            <a:off x="3297107" y="2847750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Layer selector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33"/>
          <p:cNvCxnSpPr>
            <a:stCxn id="226" idx="0"/>
            <a:endCxn id="223" idx="1"/>
          </p:cNvCxnSpPr>
          <p:nvPr/>
        </p:nvCxnSpPr>
        <p:spPr>
          <a:xfrm>
            <a:off x="4476407" y="3142650"/>
            <a:ext cx="312900" cy="921300"/>
          </a:xfrm>
          <a:prstGeom prst="bentConnector3">
            <a:avLst>
              <a:gd fmla="val 65841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3"/>
          <p:cNvSpPr/>
          <p:nvPr/>
        </p:nvSpPr>
        <p:spPr>
          <a:xfrm>
            <a:off x="3297107" y="3627150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Paint/Erase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toggle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5382350" y="4352040"/>
            <a:ext cx="656400" cy="643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" name="Google Shape;230;p33"/>
          <p:cNvCxnSpPr>
            <a:stCxn id="228" idx="0"/>
          </p:cNvCxnSpPr>
          <p:nvPr/>
        </p:nvCxnSpPr>
        <p:spPr>
          <a:xfrm>
            <a:off x="4476407" y="3922050"/>
            <a:ext cx="123900" cy="462900"/>
          </a:xfrm>
          <a:prstGeom prst="bentConnector2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3"/>
          <p:cNvSpPr/>
          <p:nvPr/>
        </p:nvSpPr>
        <p:spPr>
          <a:xfrm>
            <a:off x="3297107" y="4385075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4810132" y="4502703"/>
            <a:ext cx="357300" cy="357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" name="Google Shape;233;p33"/>
          <p:cNvCxnSpPr>
            <a:stCxn id="232" idx="1"/>
            <a:endCxn id="231" idx="0"/>
          </p:cNvCxnSpPr>
          <p:nvPr/>
        </p:nvCxnSpPr>
        <p:spPr>
          <a:xfrm rot="10800000">
            <a:off x="4476532" y="4679853"/>
            <a:ext cx="333600" cy="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3"/>
          <p:cNvSpPr/>
          <p:nvPr/>
        </p:nvSpPr>
        <p:spPr>
          <a:xfrm>
            <a:off x="7001550" y="129775"/>
            <a:ext cx="548700" cy="548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7229778" y="4502703"/>
            <a:ext cx="357300" cy="357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6360343" y="4362400"/>
            <a:ext cx="656400" cy="643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7930682" y="4385079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7930682" y="3627154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I/O contact menu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8" name="Google Shape;238;p33"/>
          <p:cNvCxnSpPr>
            <a:stCxn id="234" idx="3"/>
            <a:endCxn id="236" idx="2"/>
          </p:cNvCxnSpPr>
          <p:nvPr/>
        </p:nvCxnSpPr>
        <p:spPr>
          <a:xfrm flipH="1" rot="10800000">
            <a:off x="7587078" y="4679853"/>
            <a:ext cx="343500" cy="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3"/>
          <p:cNvCxnSpPr>
            <a:stCxn id="235" idx="3"/>
          </p:cNvCxnSpPr>
          <p:nvPr/>
        </p:nvCxnSpPr>
        <p:spPr>
          <a:xfrm flipH="1" rot="10800000">
            <a:off x="7016743" y="4368700"/>
            <a:ext cx="749100" cy="315600"/>
          </a:xfrm>
          <a:prstGeom prst="bentConnector3">
            <a:avLst>
              <a:gd fmla="val 16033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3"/>
          <p:cNvCxnSpPr>
            <a:stCxn id="237" idx="2"/>
          </p:cNvCxnSpPr>
          <p:nvPr/>
        </p:nvCxnSpPr>
        <p:spPr>
          <a:xfrm flipH="1">
            <a:off x="7747682" y="3922054"/>
            <a:ext cx="183000" cy="462900"/>
          </a:xfrm>
          <a:prstGeom prst="bentConnector2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3"/>
          <p:cNvCxnSpPr>
            <a:stCxn id="229" idx="1"/>
          </p:cNvCxnSpPr>
          <p:nvPr/>
        </p:nvCxnSpPr>
        <p:spPr>
          <a:xfrm rot="10800000">
            <a:off x="4590050" y="4374540"/>
            <a:ext cx="792300" cy="299400"/>
          </a:xfrm>
          <a:prstGeom prst="bentConnector3">
            <a:avLst>
              <a:gd fmla="val 12461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3"/>
          <p:cNvSpPr/>
          <p:nvPr/>
        </p:nvSpPr>
        <p:spPr>
          <a:xfrm>
            <a:off x="7930682" y="1963054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Canvas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7926532" y="586828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Add/Remove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Columns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3" name="Google Shape;243;p33"/>
          <p:cNvCxnSpPr>
            <a:stCxn id="242" idx="2"/>
            <a:endCxn id="244" idx="3"/>
          </p:cNvCxnSpPr>
          <p:nvPr/>
        </p:nvCxnSpPr>
        <p:spPr>
          <a:xfrm rot="10800000">
            <a:off x="7410232" y="879928"/>
            <a:ext cx="516300" cy="1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3"/>
          <p:cNvSpPr/>
          <p:nvPr/>
        </p:nvSpPr>
        <p:spPr>
          <a:xfrm>
            <a:off x="3292957" y="591813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Add/Remove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Rows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4978350" y="638300"/>
            <a:ext cx="986400" cy="49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7" name="Google Shape;247;p33"/>
          <p:cNvCxnSpPr>
            <a:stCxn id="245" idx="0"/>
            <a:endCxn id="246" idx="1"/>
          </p:cNvCxnSpPr>
          <p:nvPr/>
        </p:nvCxnSpPr>
        <p:spPr>
          <a:xfrm flipH="1" rot="10800000">
            <a:off x="4472257" y="885213"/>
            <a:ext cx="506100" cy="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3"/>
          <p:cNvSpPr/>
          <p:nvPr/>
        </p:nvSpPr>
        <p:spPr>
          <a:xfrm>
            <a:off x="6423775" y="632750"/>
            <a:ext cx="986400" cy="49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4795400" y="1196150"/>
            <a:ext cx="2808000" cy="548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3292957" y="1302725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Shift entire grid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0" name="Google Shape;250;p33"/>
          <p:cNvCxnSpPr>
            <a:stCxn id="249" idx="0"/>
            <a:endCxn id="248" idx="1"/>
          </p:cNvCxnSpPr>
          <p:nvPr/>
        </p:nvCxnSpPr>
        <p:spPr>
          <a:xfrm flipH="1" rot="10800000">
            <a:off x="4472257" y="1470425"/>
            <a:ext cx="323100" cy="127200"/>
          </a:xfrm>
          <a:prstGeom prst="bentConnector3">
            <a:avLst>
              <a:gd fmla="val 50008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/>
          <p:nvPr/>
        </p:nvSpPr>
        <p:spPr>
          <a:xfrm>
            <a:off x="4743675" y="1838100"/>
            <a:ext cx="2911500" cy="26646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3297107" y="2251581"/>
            <a:ext cx="1179300" cy="58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Generate &amp; View Truth Table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3" name="Google Shape;253;p33"/>
          <p:cNvCxnSpPr>
            <a:stCxn id="252" idx="0"/>
          </p:cNvCxnSpPr>
          <p:nvPr/>
        </p:nvCxnSpPr>
        <p:spPr>
          <a:xfrm>
            <a:off x="4476407" y="2546481"/>
            <a:ext cx="261600" cy="6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211291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F20D5E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211291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F20D5E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